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9" r:id="rId3"/>
    <p:sldId id="260" r:id="rId4"/>
    <p:sldId id="270" r:id="rId5"/>
    <p:sldId id="257" r:id="rId6"/>
    <p:sldId id="266" r:id="rId7"/>
    <p:sldId id="267" r:id="rId8"/>
    <p:sldId id="273" r:id="rId9"/>
    <p:sldId id="272" r:id="rId10"/>
    <p:sldId id="271" r:id="rId11"/>
    <p:sldId id="258" r:id="rId12"/>
    <p:sldId id="25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2" autoAdjust="0"/>
    <p:restoredTop sz="94660"/>
  </p:normalViewPr>
  <p:slideViewPr>
    <p:cSldViewPr>
      <p:cViewPr varScale="1">
        <p:scale>
          <a:sx n="64" d="100"/>
          <a:sy n="64" d="100"/>
        </p:scale>
        <p:origin x="137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6933EF2-9F16-4EF3-BBD4-FE8101354C67}" type="datetimeFigureOut">
              <a:rPr lang="en-GB" smtClean="0"/>
              <a:pPr/>
              <a:t>05/12/2023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EFAC355-7C61-421C-A076-5BE1A21C76D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1556792"/>
            <a:ext cx="5182344" cy="1829761"/>
          </a:xfrm>
        </p:spPr>
        <p:txBody>
          <a:bodyPr/>
          <a:lstStyle/>
          <a:p>
            <a:pPr algn="ctr"/>
            <a:r>
              <a:rPr lang="en-GB" dirty="0" smtClean="0">
                <a:latin typeface="HfW cursive" panose="00000500000000000000" pitchFamily="2" charset="0"/>
              </a:rPr>
              <a:t>Phonics </a:t>
            </a:r>
            <a:endParaRPr lang="en-GB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58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HfW precursive" panose="00000500000000000000" pitchFamily="2" charset="0"/>
              </a:rPr>
              <a:t>The importance of reading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2177" y="1124744"/>
            <a:ext cx="4248472" cy="55750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556791"/>
            <a:ext cx="3557916" cy="46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2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199" y="1518861"/>
            <a:ext cx="8229600" cy="2667752"/>
          </a:xfrm>
        </p:spPr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begins in early years</a:t>
            </a:r>
          </a:p>
          <a:p>
            <a:r>
              <a:rPr lang="en-GB" dirty="0">
                <a:latin typeface="HfW cursive" panose="00000500000000000000" pitchFamily="2" charset="0"/>
              </a:rPr>
              <a:t>r</a:t>
            </a:r>
            <a:r>
              <a:rPr lang="en-GB" dirty="0" smtClean="0">
                <a:latin typeface="HfW cursive" panose="00000500000000000000" pitchFamily="2" charset="0"/>
              </a:rPr>
              <a:t>ecognising sounds to blend words</a:t>
            </a:r>
          </a:p>
          <a:p>
            <a:r>
              <a:rPr lang="en-GB" dirty="0">
                <a:latin typeface="HfW cursive" panose="00000500000000000000" pitchFamily="2" charset="0"/>
              </a:rPr>
              <a:t>r</a:t>
            </a:r>
            <a:r>
              <a:rPr lang="en-GB" dirty="0" smtClean="0">
                <a:latin typeface="HfW cursive" panose="00000500000000000000" pitchFamily="2" charset="0"/>
              </a:rPr>
              <a:t>ecognising common exception words</a:t>
            </a:r>
          </a:p>
          <a:p>
            <a:r>
              <a:rPr lang="en-GB" dirty="0">
                <a:latin typeface="HfW cursive" panose="00000500000000000000" pitchFamily="2" charset="0"/>
              </a:rPr>
              <a:t>a</a:t>
            </a:r>
            <a:r>
              <a:rPr lang="en-GB" dirty="0" smtClean="0">
                <a:latin typeface="HfW cursive" panose="00000500000000000000" pitchFamily="2" charset="0"/>
              </a:rPr>
              <a:t>lternative sounds</a:t>
            </a:r>
          </a:p>
          <a:p>
            <a:r>
              <a:rPr lang="en-GB" dirty="0">
                <a:latin typeface="HfW cursive" panose="00000500000000000000" pitchFamily="2" charset="0"/>
              </a:rPr>
              <a:t>c</a:t>
            </a:r>
            <a:r>
              <a:rPr lang="en-GB" dirty="0" smtClean="0">
                <a:latin typeface="HfW cursive" panose="00000500000000000000" pitchFamily="2" charset="0"/>
              </a:rPr>
              <a:t>onstant clusters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What is phonics?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3501008"/>
            <a:ext cx="4136876" cy="29019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-2074" b="68280"/>
          <a:stretch/>
        </p:blipFill>
        <p:spPr>
          <a:xfrm>
            <a:off x="4892856" y="586724"/>
            <a:ext cx="4246921" cy="11860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7" y="4142279"/>
            <a:ext cx="2787382" cy="20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13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/>
          <a:lstStyle/>
          <a:p>
            <a:r>
              <a:rPr lang="en-US" dirty="0" smtClean="0">
                <a:latin typeface="HfW precursive" panose="00000500000000000000" pitchFamily="2" charset="0"/>
              </a:rPr>
              <a:t>teaches children to decode words</a:t>
            </a:r>
          </a:p>
          <a:p>
            <a:r>
              <a:rPr lang="en-US" dirty="0" smtClean="0">
                <a:latin typeface="HfW precursive" panose="00000500000000000000" pitchFamily="2" charset="0"/>
              </a:rPr>
              <a:t>important children produce pure sounds</a:t>
            </a:r>
          </a:p>
          <a:p>
            <a:r>
              <a:rPr lang="en-US" dirty="0">
                <a:latin typeface="HfW precursive" panose="00000500000000000000" pitchFamily="2" charset="0"/>
              </a:rPr>
              <a:t>p</a:t>
            </a:r>
            <a:r>
              <a:rPr lang="en-US" dirty="0" smtClean="0">
                <a:latin typeface="HfW precursive" panose="00000500000000000000" pitchFamily="2" charset="0"/>
              </a:rPr>
              <a:t>rogression of learning to blend words</a:t>
            </a:r>
          </a:p>
          <a:p>
            <a:r>
              <a:rPr lang="en-US" dirty="0" smtClean="0">
                <a:latin typeface="HfW precursive" panose="00000500000000000000" pitchFamily="2" charset="0"/>
              </a:rPr>
              <a:t>Fred talk</a:t>
            </a:r>
          </a:p>
          <a:p>
            <a:r>
              <a:rPr lang="en-US" dirty="0">
                <a:latin typeface="HfW precursive" panose="00000500000000000000" pitchFamily="2" charset="0"/>
              </a:rPr>
              <a:t>g</a:t>
            </a:r>
            <a:r>
              <a:rPr lang="en-US" dirty="0" smtClean="0">
                <a:latin typeface="HfW precursive" panose="00000500000000000000" pitchFamily="2" charset="0"/>
              </a:rPr>
              <a:t>reen words</a:t>
            </a:r>
          </a:p>
          <a:p>
            <a:r>
              <a:rPr lang="en-US" dirty="0">
                <a:latin typeface="HfW precursive" panose="00000500000000000000" pitchFamily="2" charset="0"/>
              </a:rPr>
              <a:t>r</a:t>
            </a:r>
            <a:r>
              <a:rPr lang="en-US" dirty="0" smtClean="0">
                <a:latin typeface="HfW precursive" panose="00000500000000000000" pitchFamily="2" charset="0"/>
              </a:rPr>
              <a:t>ed words</a:t>
            </a:r>
          </a:p>
          <a:p>
            <a:r>
              <a:rPr lang="en-US" dirty="0">
                <a:latin typeface="HfW precursive" panose="00000500000000000000" pitchFamily="2" charset="0"/>
              </a:rPr>
              <a:t>m</a:t>
            </a:r>
            <a:r>
              <a:rPr lang="en-US" dirty="0" smtClean="0">
                <a:latin typeface="HfW precursive" panose="00000500000000000000" pitchFamily="2" charset="0"/>
              </a:rPr>
              <a:t>ultisyllabic words</a:t>
            </a:r>
          </a:p>
          <a:p>
            <a:r>
              <a:rPr lang="en-US" dirty="0">
                <a:latin typeface="HfW precursive" panose="00000500000000000000" pitchFamily="2" charset="0"/>
              </a:rPr>
              <a:t>w</a:t>
            </a:r>
            <a:r>
              <a:rPr lang="en-US" dirty="0" smtClean="0">
                <a:latin typeface="HfW precursive" panose="00000500000000000000" pitchFamily="2" charset="0"/>
              </a:rPr>
              <a:t>ord endings</a:t>
            </a:r>
          </a:p>
          <a:p>
            <a:r>
              <a:rPr lang="en-US" dirty="0">
                <a:latin typeface="HfW precursive" panose="00000500000000000000" pitchFamily="2" charset="0"/>
              </a:rPr>
              <a:t>p</a:t>
            </a:r>
            <a:r>
              <a:rPr lang="en-US" dirty="0" smtClean="0">
                <a:latin typeface="HfW precursive" panose="00000500000000000000" pitchFamily="2" charset="0"/>
              </a:rPr>
              <a:t>lurals</a:t>
            </a:r>
          </a:p>
          <a:p>
            <a:r>
              <a:rPr lang="en-US" dirty="0">
                <a:latin typeface="HfW precursive" panose="00000500000000000000" pitchFamily="2" charset="0"/>
              </a:rPr>
              <a:t>f</a:t>
            </a:r>
            <a:r>
              <a:rPr lang="en-US" dirty="0" smtClean="0">
                <a:latin typeface="HfW precursive" panose="00000500000000000000" pitchFamily="2" charset="0"/>
              </a:rPr>
              <a:t>luency</a:t>
            </a:r>
          </a:p>
          <a:p>
            <a:r>
              <a:rPr lang="en-US" dirty="0" smtClean="0">
                <a:latin typeface="HfW precursive" panose="00000500000000000000" pitchFamily="2" charset="0"/>
              </a:rPr>
              <a:t>comprehension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RWI scheme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2407" y="4581128"/>
            <a:ext cx="4308310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13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HfW cursive" panose="00000500000000000000" pitchFamily="2" charset="0"/>
              </a:rPr>
              <a:t>Set 1 sounds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476671"/>
            <a:ext cx="4834880" cy="570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9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18864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HfW cursive" panose="00000500000000000000" pitchFamily="2" charset="0"/>
              </a:rPr>
              <a:t>Set 2 sounds</a:t>
            </a:r>
            <a:endParaRPr lang="en-GB" dirty="0">
              <a:latin typeface="HfW cursive" panose="00000500000000000000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187624" y="1436537"/>
            <a:ext cx="6600825" cy="4048125"/>
            <a:chOff x="1187624" y="1436537"/>
            <a:chExt cx="6600825" cy="404812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87624" y="1436537"/>
              <a:ext cx="6600825" cy="2695575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21449" y="4132112"/>
              <a:ext cx="2667000" cy="1352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395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HfW cursive" panose="00000500000000000000" pitchFamily="2" charset="0"/>
              </a:rPr>
              <a:t>Set 3 sounds</a:t>
            </a:r>
            <a:endParaRPr lang="en-GB" dirty="0">
              <a:latin typeface="HfW cursive" panose="00000500000000000000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051720" y="980728"/>
            <a:ext cx="6572250" cy="5258544"/>
            <a:chOff x="2051720" y="980728"/>
            <a:chExt cx="6572250" cy="5258544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51720" y="2276872"/>
              <a:ext cx="6572250" cy="3962400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051720" y="980728"/>
              <a:ext cx="2676525" cy="13525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527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05527"/>
            <a:ext cx="8229600" cy="5275801"/>
          </a:xfrm>
        </p:spPr>
        <p:txBody>
          <a:bodyPr/>
          <a:lstStyle/>
          <a:p>
            <a:r>
              <a:rPr lang="en-US" dirty="0" smtClean="0">
                <a:latin typeface="HfW precursive" panose="00000500000000000000" pitchFamily="2" charset="0"/>
              </a:rPr>
              <a:t>Children assessed each half term</a:t>
            </a:r>
          </a:p>
          <a:p>
            <a:r>
              <a:rPr lang="en-US" dirty="0" smtClean="0">
                <a:latin typeface="HfW precursive" panose="00000500000000000000" pitchFamily="2" charset="0"/>
              </a:rPr>
              <a:t>Assessment</a:t>
            </a:r>
          </a:p>
          <a:p>
            <a:pPr lvl="1"/>
            <a:r>
              <a:rPr lang="en-US" dirty="0">
                <a:latin typeface="HfW precursive" panose="00000500000000000000" pitchFamily="2" charset="0"/>
              </a:rPr>
              <a:t>s</a:t>
            </a:r>
            <a:r>
              <a:rPr lang="en-US" dirty="0" smtClean="0">
                <a:latin typeface="HfW precursive" panose="00000500000000000000" pitchFamily="2" charset="0"/>
              </a:rPr>
              <a:t>ounds they know in isolation</a:t>
            </a:r>
          </a:p>
          <a:p>
            <a:pPr lvl="1"/>
            <a:r>
              <a:rPr lang="en-US" dirty="0">
                <a:latin typeface="HfW precursive" panose="00000500000000000000" pitchFamily="2" charset="0"/>
              </a:rPr>
              <a:t>r</a:t>
            </a:r>
            <a:r>
              <a:rPr lang="en-US" dirty="0" smtClean="0">
                <a:latin typeface="HfW precursive" panose="00000500000000000000" pitchFamily="2" charset="0"/>
              </a:rPr>
              <a:t>eading sounds in words real and alien</a:t>
            </a:r>
          </a:p>
          <a:p>
            <a:pPr lvl="1"/>
            <a:r>
              <a:rPr lang="en-US" dirty="0">
                <a:latin typeface="HfW precursive" panose="00000500000000000000" pitchFamily="2" charset="0"/>
              </a:rPr>
              <a:t>m</a:t>
            </a:r>
            <a:r>
              <a:rPr lang="en-US" dirty="0" smtClean="0">
                <a:latin typeface="HfW precursive" panose="00000500000000000000" pitchFamily="2" charset="0"/>
              </a:rPr>
              <a:t>ultisyllabic words and words with alternative sounds</a:t>
            </a:r>
          </a:p>
          <a:p>
            <a:pPr lvl="1"/>
            <a:r>
              <a:rPr lang="en-US" dirty="0">
                <a:latin typeface="HfW precursive" panose="00000500000000000000" pitchFamily="2" charset="0"/>
              </a:rPr>
              <a:t>s</a:t>
            </a:r>
            <a:r>
              <a:rPr lang="en-US" dirty="0" smtClean="0">
                <a:latin typeface="HfW precursive" panose="00000500000000000000" pitchFamily="2" charset="0"/>
              </a:rPr>
              <a:t>peed reading (60+ words a minute)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RWI assessment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97" y="4311104"/>
            <a:ext cx="3043975" cy="1224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540" y="5535240"/>
            <a:ext cx="3212187" cy="11611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6657" y="5427597"/>
            <a:ext cx="1932012" cy="9168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2666" y="4165004"/>
            <a:ext cx="5174237" cy="92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06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r>
              <a:rPr lang="en-US" dirty="0">
                <a:latin typeface="HfW precursive" panose="00000500000000000000" pitchFamily="2" charset="0"/>
              </a:rPr>
              <a:t>i</a:t>
            </a:r>
            <a:r>
              <a:rPr lang="en-US" dirty="0" smtClean="0">
                <a:latin typeface="HfW precursive" panose="00000500000000000000" pitchFamily="2" charset="0"/>
              </a:rPr>
              <a:t>ntroduce new sound</a:t>
            </a:r>
          </a:p>
          <a:p>
            <a:r>
              <a:rPr lang="en-US" dirty="0" err="1">
                <a:latin typeface="HfW precursive" panose="00000500000000000000" pitchFamily="2" charset="0"/>
              </a:rPr>
              <a:t>p</a:t>
            </a:r>
            <a:r>
              <a:rPr lang="en-US" dirty="0" err="1" smtClean="0">
                <a:latin typeface="HfW precursive" panose="00000500000000000000" pitchFamily="2" charset="0"/>
              </a:rPr>
              <a:t>ractise</a:t>
            </a:r>
            <a:r>
              <a:rPr lang="en-US" dirty="0" smtClean="0">
                <a:latin typeface="HfW precursive" panose="00000500000000000000" pitchFamily="2" charset="0"/>
              </a:rPr>
              <a:t> new and previously taught sounds</a:t>
            </a:r>
          </a:p>
          <a:p>
            <a:r>
              <a:rPr lang="en-US" dirty="0" smtClean="0">
                <a:latin typeface="HfW precursive" panose="00000500000000000000" pitchFamily="2" charset="0"/>
              </a:rPr>
              <a:t>Fred talk words with new sound in</a:t>
            </a:r>
          </a:p>
          <a:p>
            <a:r>
              <a:rPr lang="en-US" dirty="0">
                <a:latin typeface="HfW precursive" panose="00000500000000000000" pitchFamily="2" charset="0"/>
              </a:rPr>
              <a:t>r</a:t>
            </a:r>
            <a:r>
              <a:rPr lang="en-US" dirty="0" smtClean="0">
                <a:latin typeface="HfW precursive" panose="00000500000000000000" pitchFamily="2" charset="0"/>
              </a:rPr>
              <a:t>ead green words with new sound</a:t>
            </a:r>
          </a:p>
          <a:p>
            <a:r>
              <a:rPr lang="en-US" dirty="0">
                <a:latin typeface="HfW precursive" panose="00000500000000000000" pitchFamily="2" charset="0"/>
              </a:rPr>
              <a:t>s</a:t>
            </a:r>
            <a:r>
              <a:rPr lang="en-US" dirty="0" smtClean="0">
                <a:latin typeface="HfW precursive" panose="00000500000000000000" pitchFamily="2" charset="0"/>
              </a:rPr>
              <a:t>peed read previously taught words</a:t>
            </a:r>
          </a:p>
          <a:p>
            <a:r>
              <a:rPr lang="en-US" dirty="0">
                <a:latin typeface="HfW precursive" panose="00000500000000000000" pitchFamily="2" charset="0"/>
              </a:rPr>
              <a:t>a</a:t>
            </a:r>
            <a:r>
              <a:rPr lang="en-US" dirty="0" smtClean="0">
                <a:latin typeface="HfW precursive" panose="00000500000000000000" pitchFamily="2" charset="0"/>
              </a:rPr>
              <a:t>lien words with new sound</a:t>
            </a:r>
          </a:p>
          <a:p>
            <a:r>
              <a:rPr lang="en-US" dirty="0">
                <a:latin typeface="HfW precursive" panose="00000500000000000000" pitchFamily="2" charset="0"/>
              </a:rPr>
              <a:t>s</a:t>
            </a:r>
            <a:r>
              <a:rPr lang="en-US" dirty="0" smtClean="0">
                <a:latin typeface="HfW precursive" panose="00000500000000000000" pitchFamily="2" charset="0"/>
              </a:rPr>
              <a:t>peed read previously taught alien words</a:t>
            </a:r>
          </a:p>
          <a:p>
            <a:r>
              <a:rPr lang="en-US" dirty="0" err="1">
                <a:latin typeface="HfW precursive" panose="00000500000000000000" pitchFamily="2" charset="0"/>
              </a:rPr>
              <a:t>p</a:t>
            </a:r>
            <a:r>
              <a:rPr lang="en-US" dirty="0" err="1" smtClean="0">
                <a:latin typeface="HfW precursive" panose="00000500000000000000" pitchFamily="2" charset="0"/>
              </a:rPr>
              <a:t>ractise</a:t>
            </a:r>
            <a:r>
              <a:rPr lang="en-US" dirty="0" smtClean="0">
                <a:latin typeface="HfW precursive" panose="00000500000000000000" pitchFamily="2" charset="0"/>
              </a:rPr>
              <a:t> writing sound</a:t>
            </a:r>
          </a:p>
          <a:p>
            <a:r>
              <a:rPr lang="en-US" dirty="0">
                <a:latin typeface="HfW precursive" panose="00000500000000000000" pitchFamily="2" charset="0"/>
              </a:rPr>
              <a:t>w</a:t>
            </a:r>
            <a:r>
              <a:rPr lang="en-US" dirty="0" smtClean="0">
                <a:latin typeface="HfW precursive" panose="00000500000000000000" pitchFamily="2" charset="0"/>
              </a:rPr>
              <a:t>rite words containing the sound</a:t>
            </a:r>
          </a:p>
          <a:p>
            <a:r>
              <a:rPr lang="en-US" dirty="0">
                <a:latin typeface="HfW precursive" panose="00000500000000000000" pitchFamily="2" charset="0"/>
              </a:rPr>
              <a:t>s</a:t>
            </a:r>
            <a:r>
              <a:rPr lang="en-US" dirty="0" smtClean="0">
                <a:latin typeface="HfW precursive" panose="00000500000000000000" pitchFamily="2" charset="0"/>
              </a:rPr>
              <a:t>hare the focus book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Phonic lesson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7071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539"/>
          </a:xfrm>
        </p:spPr>
        <p:txBody>
          <a:bodyPr/>
          <a:lstStyle/>
          <a:p>
            <a:r>
              <a:rPr lang="en-US" dirty="0" smtClean="0">
                <a:latin typeface="HfW precursive" panose="00000500000000000000" pitchFamily="2" charset="0"/>
              </a:rPr>
              <a:t>Children begin by bringing a sound blending book home</a:t>
            </a:r>
          </a:p>
          <a:p>
            <a:r>
              <a:rPr lang="en-US" dirty="0">
                <a:latin typeface="HfW precursive" panose="00000500000000000000" pitchFamily="2" charset="0"/>
              </a:rPr>
              <a:t>b</a:t>
            </a:r>
            <a:r>
              <a:rPr lang="en-US" dirty="0" smtClean="0">
                <a:latin typeface="HfW precursive" panose="00000500000000000000" pitchFamily="2" charset="0"/>
              </a:rPr>
              <a:t>ooked linked to their sound knowledge – to practice special friends and red words</a:t>
            </a:r>
          </a:p>
          <a:p>
            <a:r>
              <a:rPr lang="en-US" dirty="0">
                <a:latin typeface="HfW precursive" panose="00000500000000000000" pitchFamily="2" charset="0"/>
              </a:rPr>
              <a:t>b</a:t>
            </a:r>
            <a:r>
              <a:rPr lang="en-US" dirty="0" smtClean="0">
                <a:latin typeface="HfW precursive" panose="00000500000000000000" pitchFamily="2" charset="0"/>
              </a:rPr>
              <a:t>ook from their phonic lesson – for fluency</a:t>
            </a:r>
          </a:p>
          <a:p>
            <a:r>
              <a:rPr lang="en-US" dirty="0">
                <a:latin typeface="HfW precursive" panose="00000500000000000000" pitchFamily="2" charset="0"/>
              </a:rPr>
              <a:t>w</a:t>
            </a:r>
            <a:r>
              <a:rPr lang="en-US" dirty="0" smtClean="0">
                <a:latin typeface="HfW precursive" panose="00000500000000000000" pitchFamily="2" charset="0"/>
              </a:rPr>
              <a:t>hen ready another reading book to build comprehension and red word knowledge.</a:t>
            </a:r>
          </a:p>
          <a:p>
            <a:r>
              <a:rPr lang="en-US" dirty="0">
                <a:latin typeface="HfW precursive" panose="00000500000000000000" pitchFamily="2" charset="0"/>
              </a:rPr>
              <a:t>l</a:t>
            </a:r>
            <a:r>
              <a:rPr lang="en-US" dirty="0" smtClean="0">
                <a:latin typeface="HfW precursive" panose="00000500000000000000" pitchFamily="2" charset="0"/>
              </a:rPr>
              <a:t>ibrary book for enjoyment.</a:t>
            </a:r>
            <a:endParaRPr lang="en-GB" dirty="0">
              <a:latin typeface="HfW pre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books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4725144"/>
            <a:ext cx="1512168" cy="19453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4797152"/>
            <a:ext cx="2457665" cy="17778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577" y="4963282"/>
            <a:ext cx="1735276" cy="8852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01990" y="116633"/>
            <a:ext cx="1345355" cy="1584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8595" y="4336662"/>
            <a:ext cx="195262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29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388843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HfW cursive" panose="00000500000000000000" pitchFamily="2" charset="0"/>
              </a:rPr>
              <a:t>c</a:t>
            </a:r>
            <a:r>
              <a:rPr lang="en-GB" dirty="0" smtClean="0">
                <a:latin typeface="HfW cursive" panose="00000500000000000000" pitchFamily="2" charset="0"/>
              </a:rPr>
              <a:t>hildren read 40 words</a:t>
            </a:r>
          </a:p>
          <a:p>
            <a:r>
              <a:rPr lang="en-GB" dirty="0">
                <a:latin typeface="HfW cursive" panose="00000500000000000000" pitchFamily="2" charset="0"/>
              </a:rPr>
              <a:t>m</a:t>
            </a:r>
            <a:r>
              <a:rPr lang="en-GB" dirty="0" smtClean="0">
                <a:latin typeface="HfW cursive" panose="00000500000000000000" pitchFamily="2" charset="0"/>
              </a:rPr>
              <a:t>ixture of real and alien words</a:t>
            </a:r>
          </a:p>
          <a:p>
            <a:r>
              <a:rPr lang="en-US" dirty="0">
                <a:latin typeface="HfW cursive" panose="00000500000000000000" pitchFamily="2" charset="0"/>
              </a:rPr>
              <a:t>Sounds from all sets including alternatives included</a:t>
            </a:r>
          </a:p>
          <a:p>
            <a:r>
              <a:rPr lang="en-US" dirty="0">
                <a:latin typeface="HfW cursive" panose="00000500000000000000" pitchFamily="2" charset="0"/>
              </a:rPr>
              <a:t>Multisyllabic words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children will need to be able to read 32 correctly to pass</a:t>
            </a:r>
          </a:p>
          <a:p>
            <a:r>
              <a:rPr lang="en-US" dirty="0" smtClean="0">
                <a:latin typeface="HfW cursive" panose="00000500000000000000" pitchFamily="2" charset="0"/>
              </a:rPr>
              <a:t>Once started they need to continue until they finish.</a:t>
            </a:r>
          </a:p>
          <a:p>
            <a:r>
              <a:rPr lang="en-US" dirty="0" smtClean="0">
                <a:latin typeface="HfW cursive" panose="00000500000000000000" pitchFamily="2" charset="0"/>
              </a:rPr>
              <a:t>Summer term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What is the phonics check?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401662"/>
            <a:ext cx="3987949" cy="208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78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14973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HfW cursive" panose="00000500000000000000" pitchFamily="2" charset="0"/>
              </a:rPr>
              <a:t>r</a:t>
            </a:r>
            <a:r>
              <a:rPr lang="en-GB" dirty="0" smtClean="0">
                <a:latin typeface="HfW cursive" panose="00000500000000000000" pitchFamily="2" charset="0"/>
              </a:rPr>
              <a:t>eading every day for at least 10 minutes - please record in reading log</a:t>
            </a:r>
          </a:p>
          <a:p>
            <a:r>
              <a:rPr lang="en-GB" dirty="0">
                <a:latin typeface="HfW cursive" panose="00000500000000000000" pitchFamily="2" charset="0"/>
              </a:rPr>
              <a:t>s</a:t>
            </a:r>
            <a:r>
              <a:rPr lang="en-GB" dirty="0" smtClean="0">
                <a:latin typeface="HfW cursive" panose="00000500000000000000" pitchFamily="2" charset="0"/>
              </a:rPr>
              <a:t>upport videos on school website</a:t>
            </a:r>
          </a:p>
          <a:p>
            <a:r>
              <a:rPr lang="en-GB" dirty="0">
                <a:latin typeface="HfW cursive" panose="00000500000000000000" pitchFamily="2" charset="0"/>
              </a:rPr>
              <a:t>p</a:t>
            </a:r>
            <a:r>
              <a:rPr lang="en-GB" dirty="0" smtClean="0">
                <a:latin typeface="HfW cursive" panose="00000500000000000000" pitchFamily="2" charset="0"/>
              </a:rPr>
              <a:t>ractising sounds</a:t>
            </a:r>
          </a:p>
          <a:p>
            <a:r>
              <a:rPr lang="en-GB" dirty="0">
                <a:latin typeface="HfW cursive" panose="00000500000000000000" pitchFamily="2" charset="0"/>
              </a:rPr>
              <a:t>e</a:t>
            </a:r>
            <a:r>
              <a:rPr lang="en-GB" dirty="0" smtClean="0">
                <a:latin typeface="HfW cursive" panose="00000500000000000000" pitchFamily="2" charset="0"/>
              </a:rPr>
              <a:t>ncouraging them to spot and read words around them</a:t>
            </a:r>
          </a:p>
          <a:p>
            <a:r>
              <a:rPr lang="en-GB" dirty="0">
                <a:latin typeface="HfW cursive" panose="00000500000000000000" pitchFamily="2" charset="0"/>
              </a:rPr>
              <a:t>r</a:t>
            </a:r>
            <a:r>
              <a:rPr lang="en-GB" dirty="0" smtClean="0">
                <a:latin typeface="HfW cursive" panose="00000500000000000000" pitchFamily="2" charset="0"/>
              </a:rPr>
              <a:t>hyming games</a:t>
            </a:r>
          </a:p>
          <a:p>
            <a:r>
              <a:rPr lang="en-US" dirty="0">
                <a:latin typeface="HfW cursive" panose="00000500000000000000" pitchFamily="2" charset="0"/>
              </a:rPr>
              <a:t>r</a:t>
            </a:r>
            <a:r>
              <a:rPr lang="en-US" dirty="0" smtClean="0">
                <a:latin typeface="HfW cursive" panose="00000500000000000000" pitchFamily="2" charset="0"/>
              </a:rPr>
              <a:t>eading dogs - discuss stories being read</a:t>
            </a:r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US" dirty="0" smtClean="0">
                <a:latin typeface="HfW cursive" panose="00000500000000000000" pitchFamily="2" charset="0"/>
              </a:rPr>
              <a:t>visit the library</a:t>
            </a:r>
            <a:endParaRPr lang="en-GB" dirty="0" smtClean="0">
              <a:latin typeface="HfW cursive" panose="00000500000000000000" pitchFamily="2" charset="0"/>
            </a:endParaRPr>
          </a:p>
          <a:p>
            <a:r>
              <a:rPr lang="en-GB" dirty="0">
                <a:latin typeface="HfW cursive" panose="00000500000000000000" pitchFamily="2" charset="0"/>
              </a:rPr>
              <a:t>e</a:t>
            </a:r>
            <a:r>
              <a:rPr lang="en-GB" dirty="0" smtClean="0">
                <a:latin typeface="HfW cursive" panose="00000500000000000000" pitchFamily="2" charset="0"/>
              </a:rPr>
              <a:t>ncourage a love of reading</a:t>
            </a:r>
          </a:p>
          <a:p>
            <a:r>
              <a:rPr lang="en-GB" dirty="0" smtClean="0">
                <a:latin typeface="HfW cursive" panose="00000500000000000000" pitchFamily="2" charset="0"/>
              </a:rPr>
              <a:t>websites </a:t>
            </a:r>
            <a:r>
              <a:rPr lang="en-GB" dirty="0">
                <a:latin typeface="HfW cursive" panose="00000500000000000000" pitchFamily="2" charset="0"/>
              </a:rPr>
              <a:t>- class dojo, oxford owl, phonics play, </a:t>
            </a:r>
            <a:r>
              <a:rPr lang="en-GB" dirty="0" err="1">
                <a:latin typeface="HfW cursive" panose="00000500000000000000" pitchFamily="2" charset="0"/>
              </a:rPr>
              <a:t>ict</a:t>
            </a:r>
            <a:r>
              <a:rPr lang="en-GB" dirty="0">
                <a:latin typeface="HfW cursive" panose="00000500000000000000" pitchFamily="2" charset="0"/>
              </a:rPr>
              <a:t> games, top marks</a:t>
            </a:r>
          </a:p>
          <a:p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How can you support your child?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631" y="4993497"/>
            <a:ext cx="2457873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379" y="5301208"/>
            <a:ext cx="111442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97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298</TotalTime>
  <Words>324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HfW cursive</vt:lpstr>
      <vt:lpstr>HfW precursive</vt:lpstr>
      <vt:lpstr>Lucida Sans Unicode</vt:lpstr>
      <vt:lpstr>Verdana</vt:lpstr>
      <vt:lpstr>Wingdings 2</vt:lpstr>
      <vt:lpstr>Wingdings 3</vt:lpstr>
      <vt:lpstr>Concourse</vt:lpstr>
      <vt:lpstr>Phonics </vt:lpstr>
      <vt:lpstr>The importance of reading</vt:lpstr>
      <vt:lpstr>What is phonics?</vt:lpstr>
      <vt:lpstr>RWI scheme</vt:lpstr>
      <vt:lpstr>Set 1 sounds</vt:lpstr>
      <vt:lpstr>Set 2 sounds</vt:lpstr>
      <vt:lpstr>Set 3 sounds</vt:lpstr>
      <vt:lpstr>RWI assessment</vt:lpstr>
      <vt:lpstr>Phonic lesson</vt:lpstr>
      <vt:lpstr>Reading books</vt:lpstr>
      <vt:lpstr>What is the phonics check?</vt:lpstr>
      <vt:lpstr>How can you support your child?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check</dc:title>
  <dc:creator>Jane Ashworth</dc:creator>
  <cp:lastModifiedBy>Sarah George</cp:lastModifiedBy>
  <cp:revision>32</cp:revision>
  <dcterms:created xsi:type="dcterms:W3CDTF">2019-03-28T11:42:36Z</dcterms:created>
  <dcterms:modified xsi:type="dcterms:W3CDTF">2023-12-05T10:46:24Z</dcterms:modified>
</cp:coreProperties>
</file>